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51" d="100"/>
          <a:sy n="51" d="100"/>
        </p:scale>
        <p:origin x="-366" y="2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2">
        <a:schemeClr val="bg1"/>
      </p:bgRef>
    </p:bg>
    <p:spTree>
      <p:nvGrpSpPr>
        <p:cNvPr id="1" name=""/>
        <p:cNvGrpSpPr/>
        <p:nvPr/>
      </p:nvGrpSpPr>
      <p:grpSpPr>
        <a:xfrm>
          <a:off x="0" y="0"/>
          <a:ext cx="0" cy="0"/>
          <a:chOff x="0" y="0"/>
          <a:chExt cx="0" cy="0"/>
        </a:xfrm>
      </p:grpSpPr>
      <p:sp>
        <p:nvSpPr>
          <p:cNvPr id="8" name="Прямоугольник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Прямая соединительная линия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Заголовок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ru-RU" smtClean="0"/>
              <a:t>Образец заголовка</a:t>
            </a:r>
            <a:endParaRPr kumimoji="0" lang="en-US"/>
          </a:p>
        </p:txBody>
      </p:sp>
      <p:sp>
        <p:nvSpPr>
          <p:cNvPr id="25" name="Подзаголовок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31" name="Дата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B4C71EC6-210F-42DE-9C53-41977AD35B3D}" type="datetimeFigureOut">
              <a:rPr lang="ru-RU" smtClean="0"/>
              <a:t>27.03.2023</a:t>
            </a:fld>
            <a:endParaRPr lang="ru-RU"/>
          </a:p>
        </p:txBody>
      </p:sp>
      <p:sp>
        <p:nvSpPr>
          <p:cNvPr id="18" name="Нижний колонтитул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ru-RU"/>
          </a:p>
        </p:txBody>
      </p:sp>
      <p:sp>
        <p:nvSpPr>
          <p:cNvPr id="29" name="Номер слайда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B19B0651-EE4F-4900-A07F-96A6BFA9D0F0}" type="slidenum">
              <a:rPr lang="ru-RU" smtClean="0"/>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B4C71EC6-210F-42DE-9C53-41977AD35B3D}" type="datetimeFigureOut">
              <a:rPr lang="ru-RU" smtClean="0"/>
              <a:t>27.03.2023</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53200" y="274955"/>
            <a:ext cx="1524000" cy="5851525"/>
          </a:xfrm>
        </p:spPr>
        <p:txBody>
          <a:bodyPr vert="eaVert" ancho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42"/>
            <a:ext cx="60198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4242816" y="6557946"/>
            <a:ext cx="2002464" cy="226902"/>
          </a:xfrm>
        </p:spPr>
        <p:txBody>
          <a:bodyPr/>
          <a:lstStyle>
            <a:extLst/>
          </a:lstStyle>
          <a:p>
            <a:fld id="{B4C71EC6-210F-42DE-9C53-41977AD35B3D}" type="datetimeFigureOut">
              <a:rPr lang="ru-RU" smtClean="0"/>
              <a:t>27.03.2023</a:t>
            </a:fld>
            <a:endParaRPr lang="ru-RU"/>
          </a:p>
        </p:txBody>
      </p:sp>
      <p:sp>
        <p:nvSpPr>
          <p:cNvPr id="5" name="Нижний колонтитул 4"/>
          <p:cNvSpPr>
            <a:spLocks noGrp="1"/>
          </p:cNvSpPr>
          <p:nvPr>
            <p:ph type="ftr" sz="quarter" idx="11"/>
          </p:nvPr>
        </p:nvSpPr>
        <p:spPr>
          <a:xfrm>
            <a:off x="457200" y="6556248"/>
            <a:ext cx="3657600" cy="228600"/>
          </a:xfrm>
        </p:spPr>
        <p:txBody>
          <a:bodyPr/>
          <a:lstStyle>
            <a:extLst/>
          </a:lstStyle>
          <a:p>
            <a:endParaRPr lang="ru-RU"/>
          </a:p>
        </p:txBody>
      </p:sp>
      <p:sp>
        <p:nvSpPr>
          <p:cNvPr id="6" name="Номер слайда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Объект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B4C71EC6-210F-42DE-9C53-41977AD35B3D}" type="datetimeFigureOut">
              <a:rPr lang="ru-RU" smtClean="0"/>
              <a:t>27.03.2023</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B4C71EC6-210F-42DE-9C53-41977AD35B3D}" type="datetimeFigureOut">
              <a:rPr lang="ru-RU" smtClean="0"/>
              <a:t>27.03.2023</a:t>
            </a:fld>
            <a:endParaRPr lang="ru-RU"/>
          </a:p>
        </p:txBody>
      </p:sp>
      <p:sp>
        <p:nvSpPr>
          <p:cNvPr id="5" name="Нижний колонтитул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ru-RU"/>
          </a:p>
        </p:txBody>
      </p:sp>
      <p:sp>
        <p:nvSpPr>
          <p:cNvPr id="6" name="Номер слайда 5"/>
          <p:cNvSpPr>
            <a:spLocks noGrp="1"/>
          </p:cNvSpPr>
          <p:nvPr>
            <p:ph type="sldNum" sz="quarter" idx="12"/>
          </p:nvPr>
        </p:nvSpPr>
        <p:spPr>
          <a:xfrm>
            <a:off x="6733952" y="6555112"/>
            <a:ext cx="588336" cy="228600"/>
          </a:xfrm>
        </p:spPr>
        <p:txBody>
          <a:bodyPr/>
          <a:lstStyle>
            <a:extLst/>
          </a:lstStyle>
          <a:p>
            <a:fld id="{B19B0651-EE4F-4900-A07F-96A6BFA9D0F0}" type="slidenum">
              <a:rPr lang="ru-RU" smtClean="0"/>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ru-RU" smtClean="0"/>
              <a:t>Образец заголовка</a:t>
            </a:r>
            <a:endParaRPr kumimoji="0" lang="en-US"/>
          </a:p>
        </p:txBody>
      </p:sp>
      <p:sp>
        <p:nvSpPr>
          <p:cNvPr id="3" name="Объект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B4C71EC6-210F-42DE-9C53-41977AD35B3D}" type="datetimeFigureOut">
              <a:rPr lang="ru-RU" smtClean="0"/>
              <a:t>27.03.2023</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nchor="b"/>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Объект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B4C71EC6-210F-42DE-9C53-41977AD35B3D}" type="datetimeFigureOut">
              <a:rPr lang="ru-RU" smtClean="0"/>
              <a:t>27.03.2023</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B4C71EC6-210F-42DE-9C53-41977AD35B3D}" type="datetimeFigureOut">
              <a:rPr lang="ru-RU" smtClean="0"/>
              <a:t>27.03.2023</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solidFill>
                  <a:schemeClr val="tx2"/>
                </a:solidFill>
              </a:defRPr>
            </a:lvl1pPr>
            <a:extLst/>
          </a:lstStyle>
          <a:p>
            <a:fld id="{B4C71EC6-210F-42DE-9C53-41977AD35B3D}" type="datetimeFigureOut">
              <a:rPr lang="ru-RU" smtClean="0"/>
              <a:t>27.03.2023</a:t>
            </a:fld>
            <a:endParaRPr lang="ru-RU"/>
          </a:p>
        </p:txBody>
      </p:sp>
      <p:sp>
        <p:nvSpPr>
          <p:cNvPr id="3" name="Нижний колонтитул 2"/>
          <p:cNvSpPr>
            <a:spLocks noGrp="1"/>
          </p:cNvSpPr>
          <p:nvPr>
            <p:ph type="ftr" sz="quarter" idx="11"/>
          </p:nvPr>
        </p:nvSpPr>
        <p:spPr/>
        <p:txBody>
          <a:bodyPr/>
          <a:lstStyle>
            <a:lvl1pPr>
              <a:defRPr>
                <a:solidFill>
                  <a:schemeClr val="tx2"/>
                </a:solidFill>
              </a:defRPr>
            </a:lvl1pPr>
            <a:extLst/>
          </a:lstStyle>
          <a:p>
            <a:endParaRPr lang="ru-RU"/>
          </a:p>
        </p:txBody>
      </p:sp>
      <p:sp>
        <p:nvSpPr>
          <p:cNvPr id="4" name="Номер слайда 3"/>
          <p:cNvSpPr>
            <a:spLocks noGrp="1"/>
          </p:cNvSpPr>
          <p:nvPr>
            <p:ph type="sldNum" sz="quarter" idx="12"/>
          </p:nvPr>
        </p:nvSpPr>
        <p:spPr/>
        <p:txBody>
          <a:bodyPr/>
          <a:lstStyle>
            <a:extLst/>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Объект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B4C71EC6-210F-42DE-9C53-41977AD35B3D}" type="datetimeFigureOut">
              <a:rPr lang="ru-RU" smtClean="0"/>
              <a:t>27.03.2023</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2"/>
      </p:bgRef>
    </p:bg>
    <p:spTree>
      <p:nvGrpSpPr>
        <p:cNvPr id="1" name=""/>
        <p:cNvGrpSpPr/>
        <p:nvPr/>
      </p:nvGrpSpPr>
      <p:grpSpPr>
        <a:xfrm>
          <a:off x="0" y="0"/>
          <a:ext cx="0" cy="0"/>
          <a:chOff x="0" y="0"/>
          <a:chExt cx="0" cy="0"/>
        </a:xfrm>
      </p:grpSpPr>
      <p:sp>
        <p:nvSpPr>
          <p:cNvPr id="8" name="Прямоугольник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Прямоугольник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Заголовок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ru-RU" smtClean="0"/>
              <a:t>Образец заголовка</a:t>
            </a:r>
            <a:endParaRPr kumimoji="0" lang="en-US" dirty="0"/>
          </a:p>
        </p:txBody>
      </p:sp>
      <p:sp>
        <p:nvSpPr>
          <p:cNvPr id="4" name="Текст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ru-RU" smtClean="0"/>
              <a:t>Образец текста</a:t>
            </a:r>
          </a:p>
        </p:txBody>
      </p:sp>
      <p:sp>
        <p:nvSpPr>
          <p:cNvPr id="5" name="Дата 4"/>
          <p:cNvSpPr>
            <a:spLocks noGrp="1"/>
          </p:cNvSpPr>
          <p:nvPr>
            <p:ph type="dt" sz="half" idx="10"/>
          </p:nvPr>
        </p:nvSpPr>
        <p:spPr/>
        <p:txBody>
          <a:bodyPr/>
          <a:lstStyle>
            <a:extLst/>
          </a:lstStyle>
          <a:p>
            <a:fld id="{B4C71EC6-210F-42DE-9C53-41977AD35B3D}" type="datetimeFigureOut">
              <a:rPr lang="ru-RU" smtClean="0"/>
              <a:t>27.03.2023</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B19B0651-EE4F-4900-A07F-96A6BFA9D0F0}" type="slidenum">
              <a:rPr lang="ru-RU" smtClean="0"/>
              <a:t>‹#›</a:t>
            </a:fld>
            <a:endParaRPr lang="ru-RU"/>
          </a:p>
        </p:txBody>
      </p:sp>
      <p:sp>
        <p:nvSpPr>
          <p:cNvPr id="10" name="Рисунок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ru-RU" smtClean="0"/>
              <a:t>Вставка рисунка</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Прямоугольник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Заголовок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ru-RU" smtClean="0"/>
              <a:t>Образец заголовка</a:t>
            </a:r>
            <a:endParaRPr kumimoji="0" lang="en-US"/>
          </a:p>
        </p:txBody>
      </p:sp>
      <p:sp>
        <p:nvSpPr>
          <p:cNvPr id="31" name="Текст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7" name="Дата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B4C71EC6-210F-42DE-9C53-41977AD35B3D}" type="datetimeFigureOut">
              <a:rPr lang="ru-RU" smtClean="0"/>
              <a:t>27.03.2023</a:t>
            </a:fld>
            <a:endParaRPr lang="ru-RU"/>
          </a:p>
        </p:txBody>
      </p:sp>
      <p:sp>
        <p:nvSpPr>
          <p:cNvPr id="4" name="Нижний колонтитул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ru-RU"/>
          </a:p>
        </p:txBody>
      </p:sp>
      <p:sp>
        <p:nvSpPr>
          <p:cNvPr id="16" name="Номер слайда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059832" y="260648"/>
            <a:ext cx="5904656" cy="2868168"/>
          </a:xfrm>
        </p:spPr>
        <p:txBody>
          <a:bodyPr/>
          <a:lstStyle/>
          <a:p>
            <a:pPr algn="ctr"/>
            <a:r>
              <a:rPr lang="ru-RU" sz="3600" dirty="0"/>
              <a:t>Мастер класс для педагогов – психологов </a:t>
            </a:r>
            <a:br>
              <a:rPr lang="ru-RU" sz="3600" dirty="0"/>
            </a:br>
            <a:endParaRPr lang="ru-RU" sz="3600" dirty="0"/>
          </a:p>
        </p:txBody>
      </p:sp>
      <p:sp>
        <p:nvSpPr>
          <p:cNvPr id="3" name="Подзаголовок 2"/>
          <p:cNvSpPr>
            <a:spLocks noGrp="1"/>
          </p:cNvSpPr>
          <p:nvPr>
            <p:ph type="subTitle" idx="1"/>
          </p:nvPr>
        </p:nvSpPr>
        <p:spPr>
          <a:xfrm>
            <a:off x="2987824" y="3539864"/>
            <a:ext cx="5904656" cy="1101248"/>
          </a:xfrm>
        </p:spPr>
        <p:txBody>
          <a:bodyPr>
            <a:normAutofit/>
          </a:bodyPr>
          <a:lstStyle/>
          <a:p>
            <a:r>
              <a:rPr lang="ru-RU" sz="2400" dirty="0"/>
              <a:t>«</a:t>
            </a:r>
            <a:r>
              <a:rPr lang="ru-RU" sz="2400" dirty="0" err="1"/>
              <a:t>Кинезиологические</a:t>
            </a:r>
            <a:r>
              <a:rPr lang="ru-RU" sz="2400" dirty="0"/>
              <a:t> упражнения в работе с детьми ОВЗ»</a:t>
            </a:r>
          </a:p>
          <a:p>
            <a:endParaRPr lang="ru-RU" sz="2400" dirty="0"/>
          </a:p>
        </p:txBody>
      </p:sp>
      <p:sp>
        <p:nvSpPr>
          <p:cNvPr id="4" name="Прямоугольник 3"/>
          <p:cNvSpPr/>
          <p:nvPr/>
        </p:nvSpPr>
        <p:spPr>
          <a:xfrm>
            <a:off x="4283968" y="5589240"/>
            <a:ext cx="4572000" cy="646331"/>
          </a:xfrm>
          <a:prstGeom prst="rect">
            <a:avLst/>
          </a:prstGeom>
        </p:spPr>
        <p:txBody>
          <a:bodyPr>
            <a:spAutoFit/>
          </a:bodyPr>
          <a:lstStyle/>
          <a:p>
            <a:r>
              <a:rPr lang="ru-RU" dirty="0"/>
              <a:t>Педагог – психолог: Макарова Марина Сергеевна</a:t>
            </a:r>
          </a:p>
        </p:txBody>
      </p:sp>
    </p:spTree>
    <p:extLst>
      <p:ext uri="{BB962C8B-B14F-4D97-AF65-F5344CB8AC3E}">
        <p14:creationId xmlns:p14="http://schemas.microsoft.com/office/powerpoint/2010/main" val="20186210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23528" y="836712"/>
            <a:ext cx="6336704" cy="5472608"/>
          </a:xfrm>
        </p:spPr>
        <p:txBody>
          <a:bodyPr>
            <a:normAutofit fontScale="47500" lnSpcReduction="20000"/>
          </a:bodyPr>
          <a:lstStyle/>
          <a:p>
            <a:r>
              <a:rPr lang="ru-RU" sz="3300" dirty="0"/>
              <a:t>2.МАССАЖ УШЕЙ: - оттянуть вниз мочки ушных раковин; - потянуть вверх</a:t>
            </a:r>
          </a:p>
          <a:p>
            <a:r>
              <a:rPr lang="ru-RU" sz="3300" dirty="0"/>
              <a:t>верхушки ушей; - взявшись за середину ушей, оттянуть их вперед, назад и в</a:t>
            </a:r>
          </a:p>
          <a:p>
            <a:r>
              <a:rPr lang="ru-RU" sz="3300" dirty="0"/>
              <a:t>стороны.</a:t>
            </a:r>
          </a:p>
          <a:p>
            <a:r>
              <a:rPr lang="ru-RU" sz="3300" dirty="0"/>
              <a:t>Упражнение «Сова»</a:t>
            </a:r>
          </a:p>
          <a:p>
            <a:r>
              <a:rPr lang="ru-RU" sz="3300" dirty="0"/>
              <a:t>Левой рукой взять мышцы правого плеча, голову повернуть направо.</a:t>
            </a:r>
          </a:p>
          <a:p>
            <a:r>
              <a:rPr lang="ru-RU" sz="3300" dirty="0"/>
              <a:t>Одновременно: ладонь плотно сжимает мышцу, шея вперед, глаза широко</a:t>
            </a:r>
          </a:p>
          <a:p>
            <a:r>
              <a:rPr lang="ru-RU" sz="3300" dirty="0"/>
              <a:t>открываются, губы вытягиваются в трубочку, на выдохе произнести : У-у-ух.</a:t>
            </a:r>
          </a:p>
          <a:p>
            <a:r>
              <a:rPr lang="ru-RU" sz="3300" dirty="0"/>
              <a:t>Повторить 5-6 раз. Поменять руку и сделать те же движения.</a:t>
            </a:r>
          </a:p>
          <a:p>
            <a:r>
              <a:rPr lang="ru-RU" sz="3300" dirty="0"/>
              <a:t>Упражнение «Кулак-ребро-ладонь»</a:t>
            </a:r>
          </a:p>
          <a:p>
            <a:r>
              <a:rPr lang="ru-RU" sz="3300" dirty="0"/>
              <a:t>Упражнение «Я капитан»</a:t>
            </a:r>
          </a:p>
          <a:p>
            <a:r>
              <a:rPr lang="ru-RU" sz="3300" dirty="0"/>
              <a:t>Одна рука приложена козырьком к бровям, а вторая рука показывает знак "Класс". Меняем руки местами. Через несколько занятий, это упражнение можно усложнить, добавив хлопок между сменой рук.</a:t>
            </a:r>
          </a:p>
          <a:p>
            <a:r>
              <a:rPr lang="ru-RU" sz="3300" dirty="0"/>
              <a:t>Упражнение «Колечки»</a:t>
            </a:r>
          </a:p>
          <a:p>
            <a:endParaRPr lang="ru-RU"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72200" y="116632"/>
            <a:ext cx="1690388" cy="1852365"/>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r="6641" b="7383"/>
          <a:stretch/>
        </p:blipFill>
        <p:spPr bwMode="auto">
          <a:xfrm>
            <a:off x="6651706" y="3068960"/>
            <a:ext cx="1503295" cy="1778674"/>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835514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67544" y="548680"/>
            <a:ext cx="5472608" cy="4846320"/>
          </a:xfrm>
        </p:spPr>
        <p:txBody>
          <a:bodyPr>
            <a:normAutofit fontScale="62500" lnSpcReduction="20000"/>
          </a:bodyPr>
          <a:lstStyle/>
          <a:p>
            <a:r>
              <a:rPr lang="ru-RU" dirty="0"/>
              <a:t>«Зеркальное рисование»:</a:t>
            </a:r>
          </a:p>
          <a:p>
            <a:r>
              <a:rPr lang="ru-RU" dirty="0"/>
              <a:t>- Положите на стол чистый лист бумаги. Начните рисовать одновременно </a:t>
            </a:r>
            <a:r>
              <a:rPr lang="ru-RU" dirty="0" smtClean="0"/>
              <a:t>обеими</a:t>
            </a:r>
            <a:r>
              <a:rPr lang="en-US" dirty="0" smtClean="0"/>
              <a:t> </a:t>
            </a:r>
            <a:r>
              <a:rPr lang="ru-RU" dirty="0" smtClean="0"/>
              <a:t>руками </a:t>
            </a:r>
            <a:r>
              <a:rPr lang="ru-RU" dirty="0"/>
              <a:t>зеркально-симметричные рисунки (квадраты, треугольники, горизонтальные линии), буквы. При выполнении этого упражнения почувствуете, как расслабляются глаза и руки. Когда деятельность обоих полушарий синхронизируется, заметно увеличивается эффективность работы всего мозга.</a:t>
            </a:r>
          </a:p>
          <a:p>
            <a:r>
              <a:rPr lang="ru-RU" dirty="0"/>
              <a:t>Упражнение «Клоуны»</a:t>
            </a:r>
          </a:p>
          <a:p>
            <a:r>
              <a:rPr lang="ru-RU" dirty="0"/>
              <a:t>Левой рукой возьмитесь за кончик носа, а правой рукой за противоположное ухо. Одновременно отпустите ухо и нос, хлопните в ладоши, поменяйте положение рук с «точностью до наоборот».</a:t>
            </a:r>
          </a:p>
          <a:p>
            <a:r>
              <a:rPr lang="ru-RU" dirty="0"/>
              <a:t>«Задуть свечу»</a:t>
            </a:r>
          </a:p>
          <a:p>
            <a:r>
              <a:rPr lang="ru-RU" dirty="0"/>
              <a:t>Ребенок представляет, что перед ним стоит 5 свечек. Ему нужно задуть сначала большой струей воздуха одну свечу, затем этот же объем воздуха распределить на 5 равных частей, чтобы задуть все.</a:t>
            </a:r>
          </a:p>
          <a:p>
            <a:endParaRPr lang="ru-RU" dirty="0"/>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4493" r="4949" b="5439"/>
          <a:stretch/>
        </p:blipFill>
        <p:spPr bwMode="auto">
          <a:xfrm>
            <a:off x="6084168" y="1124744"/>
            <a:ext cx="1824065" cy="165778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3050" y="3216366"/>
            <a:ext cx="2366300" cy="1606091"/>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b="4451"/>
          <a:stretch/>
        </p:blipFill>
        <p:spPr bwMode="auto">
          <a:xfrm>
            <a:off x="2555776" y="4822457"/>
            <a:ext cx="2276475" cy="163817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091437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3"/>
          <p:cNvSpPr>
            <a:spLocks noGrp="1"/>
          </p:cNvSpPr>
          <p:nvPr>
            <p:ph idx="1"/>
          </p:nvPr>
        </p:nvSpPr>
        <p:spPr>
          <a:xfrm>
            <a:off x="323528" y="476672"/>
            <a:ext cx="6408712" cy="4846320"/>
          </a:xfrm>
        </p:spPr>
        <p:txBody>
          <a:bodyPr>
            <a:normAutofit fontScale="77500" lnSpcReduction="20000"/>
          </a:bodyPr>
          <a:lstStyle/>
          <a:p>
            <a:r>
              <a:rPr lang="ru-RU" dirty="0"/>
              <a:t>Игра «</a:t>
            </a:r>
            <a:r>
              <a:rPr lang="ru-RU" dirty="0" err="1"/>
              <a:t>Hoc</a:t>
            </a:r>
            <a:r>
              <a:rPr lang="ru-RU" dirty="0"/>
              <a:t> — пол — потолок»</a:t>
            </a:r>
          </a:p>
          <a:p>
            <a:r>
              <a:rPr lang="ru-RU" dirty="0"/>
              <a:t>Цель: Развитие внимания и снятие импульсивности Взрослый показывает рукой на свой нос, затем на потолок, затем на пол, одновременно называя их. Ребёнок повторяет. Затем взрослый, увеличивая скорость, начинает путать ребёнка, показывая одно, а называя другое. Ребёнок должен показывать, то, что называет взрослый, игнорируя его показывание.</a:t>
            </a:r>
          </a:p>
          <a:p>
            <a:r>
              <a:rPr lang="ru-RU" dirty="0"/>
              <a:t>«Фонарики» руки перед собой с открытыми ладонями, </a:t>
            </a:r>
          </a:p>
          <a:p>
            <a:r>
              <a:rPr lang="ru-RU" dirty="0"/>
              <a:t>«Равновесие» </a:t>
            </a:r>
            <a:r>
              <a:rPr lang="ru-RU" dirty="0" err="1"/>
              <a:t>и.п</a:t>
            </a:r>
            <a:r>
              <a:rPr lang="ru-RU" dirty="0"/>
              <a:t>. стоя, руки вдоль тела. Закрываем глаза, руки в стороны поднимаем правую ногу согнув в колене, считаем до 10, опустили ногу, опустили руки открыли глаза.</a:t>
            </a:r>
          </a:p>
          <a:p>
            <a:r>
              <a:rPr lang="en-US" dirty="0" smtClean="0"/>
              <a:t>  </a:t>
            </a:r>
            <a:endParaRPr lang="ru-RU" dirty="0"/>
          </a:p>
        </p:txBody>
      </p:sp>
    </p:spTree>
    <p:extLst>
      <p:ext uri="{BB962C8B-B14F-4D97-AF65-F5344CB8AC3E}">
        <p14:creationId xmlns:p14="http://schemas.microsoft.com/office/powerpoint/2010/main" val="15457809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51520" y="476672"/>
            <a:ext cx="5616624" cy="2556585"/>
          </a:xfrm>
        </p:spPr>
        <p:txBody>
          <a:bodyPr>
            <a:normAutofit/>
          </a:bodyPr>
          <a:lstStyle/>
          <a:p>
            <a:r>
              <a:rPr lang="ru-RU" sz="1800" dirty="0"/>
              <a:t>«Квадратное дыхание»  Дыхание называется «квадратным», потому что все его фазы выполняются на определенный равный счет, что напоминает стороны квадрата. Мы делаем вдох на четыре счета, задерживаем дыхание на четыре счета, выдыхаем на четыре счета и опять задерживаем его на четыре счета.</a:t>
            </a:r>
          </a:p>
          <a:p>
            <a:r>
              <a:rPr lang="ru-RU" sz="1800" dirty="0"/>
              <a:t>Релаксация «Солнечный свет».</a:t>
            </a:r>
          </a:p>
          <a:p>
            <a:endParaRPr lang="ru-RU" dirty="0"/>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16957" y="476672"/>
            <a:ext cx="1862494" cy="178569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8646" t="3271"/>
          <a:stretch/>
        </p:blipFill>
        <p:spPr bwMode="auto">
          <a:xfrm>
            <a:off x="5737271" y="3033257"/>
            <a:ext cx="2221866" cy="1956371"/>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611560" y="3140968"/>
            <a:ext cx="4968552" cy="2800767"/>
          </a:xfrm>
          <a:prstGeom prst="rect">
            <a:avLst/>
          </a:prstGeom>
        </p:spPr>
        <p:txBody>
          <a:bodyPr wrap="square">
            <a:spAutoFit/>
          </a:bodyPr>
          <a:lstStyle/>
          <a:p>
            <a:r>
              <a:rPr lang="ru-RU" sz="1600" dirty="0" smtClean="0"/>
              <a:t>Представьте </a:t>
            </a:r>
            <a:r>
              <a:rPr lang="ru-RU" sz="1600" dirty="0"/>
              <a:t>себя в светлом березовом лесу, Вы лежите на полянке, ваше тело согревают солнечные лучи. Вы вдыхаете поток золотистого света, с вдохом он поступает в грудь, согревает изнутри, с выдохом поступает в живот. Вас пронизывает солнечный золотистый свет, вдох - в грудь, выдох - в живот. Вы растворяетесь в золотистой волне. Дышится легко и приятно.</a:t>
            </a:r>
            <a:br>
              <a:rPr lang="ru-RU" sz="1600" dirty="0"/>
            </a:br>
            <a:r>
              <a:rPr lang="ru-RU" sz="1600" dirty="0"/>
              <a:t>Зафиксируйте этот образ в воображении. Вызывая его, вы каждый будете чувствовать приятную расслабленность и покой.</a:t>
            </a:r>
          </a:p>
        </p:txBody>
      </p:sp>
    </p:spTree>
    <p:extLst>
      <p:ext uri="{BB962C8B-B14F-4D97-AF65-F5344CB8AC3E}">
        <p14:creationId xmlns:p14="http://schemas.microsoft.com/office/powerpoint/2010/main" val="11661722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9099"/>
            <a:ext cx="7239000" cy="1143000"/>
          </a:xfrm>
        </p:spPr>
        <p:txBody>
          <a:bodyPr>
            <a:normAutofit fontScale="90000"/>
          </a:bodyPr>
          <a:lstStyle/>
          <a:p>
            <a:r>
              <a:rPr lang="ru-RU" dirty="0"/>
              <a:t>Анкета обратной </a:t>
            </a:r>
            <a:r>
              <a:rPr lang="ru-RU" dirty="0" smtClean="0"/>
              <a:t>связи</a:t>
            </a:r>
            <a:r>
              <a:rPr lang="ru-RU" dirty="0"/>
              <a:t/>
            </a:r>
            <a:br>
              <a:rPr lang="ru-RU" dirty="0"/>
            </a:br>
            <a:endParaRPr lang="ru-RU" dirty="0"/>
          </a:p>
        </p:txBody>
      </p:sp>
      <p:sp>
        <p:nvSpPr>
          <p:cNvPr id="3" name="Объект 2"/>
          <p:cNvSpPr>
            <a:spLocks noGrp="1"/>
          </p:cNvSpPr>
          <p:nvPr>
            <p:ph idx="1"/>
          </p:nvPr>
        </p:nvSpPr>
        <p:spPr>
          <a:xfrm>
            <a:off x="0" y="764704"/>
            <a:ext cx="8100392" cy="5688632"/>
          </a:xfrm>
        </p:spPr>
        <p:txBody>
          <a:bodyPr>
            <a:noAutofit/>
          </a:bodyPr>
          <a:lstStyle/>
          <a:p>
            <a:r>
              <a:rPr lang="ru-RU" sz="1600" b="1" u="sng" dirty="0" smtClean="0">
                <a:latin typeface="Times New Roman" pitchFamily="18" charset="0"/>
                <a:cs typeface="Times New Roman" pitchFamily="18" charset="0"/>
              </a:rPr>
              <a:t>Выберите</a:t>
            </a:r>
            <a:r>
              <a:rPr lang="ru-RU" sz="1600" b="1" u="sng" dirty="0">
                <a:latin typeface="Times New Roman" pitchFamily="18" charset="0"/>
                <a:cs typeface="Times New Roman" pitchFamily="18" charset="0"/>
              </a:rPr>
              <a:t>, пожалуйста, тот вариант ответа, который соответствует вашему мнению.</a:t>
            </a:r>
            <a:endParaRPr lang="ru-RU" sz="1600" dirty="0">
              <a:latin typeface="Times New Roman" pitchFamily="18" charset="0"/>
              <a:cs typeface="Times New Roman" pitchFamily="18" charset="0"/>
            </a:endParaRPr>
          </a:p>
          <a:p>
            <a:pPr lvl="0"/>
            <a:r>
              <a:rPr lang="ru-RU" sz="1600" b="1" dirty="0">
                <a:latin typeface="Times New Roman" pitchFamily="18" charset="0"/>
                <a:cs typeface="Times New Roman" pitchFamily="18" charset="0"/>
              </a:rPr>
              <a:t>Мое общее впечатление</a:t>
            </a:r>
            <a:endParaRPr lang="ru-RU" sz="1600" dirty="0">
              <a:latin typeface="Times New Roman" pitchFamily="18" charset="0"/>
              <a:cs typeface="Times New Roman" pitchFamily="18" charset="0"/>
            </a:endParaRPr>
          </a:p>
          <a:p>
            <a:r>
              <a:rPr lang="ru-RU" sz="1600" dirty="0">
                <a:latin typeface="Times New Roman" pitchFamily="18" charset="0"/>
                <a:cs typeface="Times New Roman" pitchFamily="18" charset="0"/>
              </a:rPr>
              <a:t>А) это было нужное и полезное мероприятие</a:t>
            </a:r>
          </a:p>
          <a:p>
            <a:r>
              <a:rPr lang="ru-RU" sz="1600" dirty="0">
                <a:latin typeface="Times New Roman" pitchFamily="18" charset="0"/>
                <a:cs typeface="Times New Roman" pitchFamily="18" charset="0"/>
              </a:rPr>
              <a:t>Б) я с уважением и признательностью отношусь к тем, кто проводит такое мероприятие.</a:t>
            </a:r>
          </a:p>
          <a:p>
            <a:r>
              <a:rPr lang="ru-RU" sz="1600" dirty="0">
                <a:latin typeface="Times New Roman" pitchFamily="18" charset="0"/>
                <a:cs typeface="Times New Roman" pitchFamily="18" charset="0"/>
              </a:rPr>
              <a:t>В) Я мог(ла) бы сделать это лучше</a:t>
            </a:r>
          </a:p>
          <a:p>
            <a:r>
              <a:rPr lang="ru-RU" sz="1600" dirty="0">
                <a:latin typeface="Times New Roman" pitchFamily="18" charset="0"/>
                <a:cs typeface="Times New Roman" pitchFamily="18" charset="0"/>
              </a:rPr>
              <a:t>Г) Меня увлекло мероприятие, так как я мог(ла) принимать активное участие </a:t>
            </a:r>
          </a:p>
          <a:p>
            <a:r>
              <a:rPr lang="ru-RU" sz="1600" dirty="0">
                <a:latin typeface="Times New Roman" pitchFamily="18" charset="0"/>
                <a:cs typeface="Times New Roman" pitchFamily="18" charset="0"/>
              </a:rPr>
              <a:t>Д) Мне понравилось потому, что было интересно</a:t>
            </a:r>
          </a:p>
          <a:p>
            <a:r>
              <a:rPr lang="ru-RU" sz="1600" dirty="0">
                <a:latin typeface="Times New Roman" pitchFamily="18" charset="0"/>
                <a:cs typeface="Times New Roman" pitchFamily="18" charset="0"/>
              </a:rPr>
              <a:t>Е) Мне понравилось, так как я мог(ла) взаимодействовать, общаться с участниками и высказать свое мнение</a:t>
            </a:r>
          </a:p>
          <a:p>
            <a:r>
              <a:rPr lang="ru-RU" sz="1600" dirty="0">
                <a:latin typeface="Times New Roman" pitchFamily="18" charset="0"/>
                <a:cs typeface="Times New Roman" pitchFamily="18" charset="0"/>
              </a:rPr>
              <a:t>Ж) Меня радует то, что я узнал(а) много нового</a:t>
            </a:r>
          </a:p>
          <a:p>
            <a:r>
              <a:rPr lang="ru-RU" sz="1600" dirty="0">
                <a:latin typeface="Times New Roman" pitchFamily="18" charset="0"/>
                <a:cs typeface="Times New Roman" pitchFamily="18" charset="0"/>
              </a:rPr>
              <a:t>И) Мне было скучно, и я устал(а)</a:t>
            </a:r>
          </a:p>
          <a:p>
            <a:r>
              <a:rPr lang="ru-RU" sz="1600" b="1" dirty="0">
                <a:latin typeface="Times New Roman" pitchFamily="18" charset="0"/>
                <a:cs typeface="Times New Roman" pitchFamily="18" charset="0"/>
              </a:rPr>
              <a:t>       2.  Отметьте степень своей включенности</a:t>
            </a:r>
            <a:r>
              <a:rPr lang="ru-RU" sz="1600" dirty="0">
                <a:latin typeface="Times New Roman" pitchFamily="18" charset="0"/>
                <a:cs typeface="Times New Roman" pitchFamily="18" charset="0"/>
              </a:rPr>
              <a:t> 1 2 3 4 5 6 7 8 9 10</a:t>
            </a:r>
          </a:p>
          <a:p>
            <a:r>
              <a:rPr lang="ru-RU" sz="1600" dirty="0">
                <a:latin typeface="Times New Roman" pitchFamily="18" charset="0"/>
                <a:cs typeface="Times New Roman" pitchFamily="18" charset="0"/>
              </a:rPr>
              <a:t>       </a:t>
            </a:r>
            <a:r>
              <a:rPr lang="ru-RU" sz="1600" b="1" dirty="0">
                <a:latin typeface="Times New Roman" pitchFamily="18" charset="0"/>
                <a:cs typeface="Times New Roman" pitchFamily="18" charset="0"/>
              </a:rPr>
              <a:t>3. Что Вам </a:t>
            </a:r>
            <a:r>
              <a:rPr lang="ru-RU" sz="1600" b="1" dirty="0" smtClean="0">
                <a:latin typeface="Times New Roman" pitchFamily="18" charset="0"/>
                <a:cs typeface="Times New Roman" pitchFamily="18" charset="0"/>
              </a:rPr>
              <a:t>понравилось</a:t>
            </a:r>
            <a:r>
              <a:rPr lang="ru-RU" sz="1600" dirty="0" smtClean="0">
                <a:latin typeface="Times New Roman" pitchFamily="18" charset="0"/>
                <a:cs typeface="Times New Roman" pitchFamily="18" charset="0"/>
              </a:rPr>
              <a:t>       </a:t>
            </a:r>
            <a:endParaRPr lang="en-US" sz="1600" dirty="0" smtClean="0">
              <a:latin typeface="Times New Roman" pitchFamily="18" charset="0"/>
              <a:cs typeface="Times New Roman" pitchFamily="18" charset="0"/>
            </a:endParaRPr>
          </a:p>
          <a:p>
            <a:r>
              <a:rPr lang="en-US" sz="1600" dirty="0">
                <a:latin typeface="Times New Roman" pitchFamily="18" charset="0"/>
                <a:cs typeface="Times New Roman" pitchFamily="18" charset="0"/>
              </a:rPr>
              <a:t> </a:t>
            </a:r>
            <a:r>
              <a:rPr lang="en-US" sz="1600" dirty="0" smtClean="0">
                <a:latin typeface="Times New Roman" pitchFamily="18" charset="0"/>
                <a:cs typeface="Times New Roman" pitchFamily="18" charset="0"/>
              </a:rPr>
              <a:t> </a:t>
            </a:r>
            <a:r>
              <a:rPr lang="ru-RU" sz="1600" dirty="0" smtClean="0">
                <a:latin typeface="Times New Roman" pitchFamily="18" charset="0"/>
                <a:cs typeface="Times New Roman" pitchFamily="18" charset="0"/>
              </a:rPr>
              <a:t>4</a:t>
            </a:r>
            <a:r>
              <a:rPr lang="ru-RU" sz="1600" dirty="0">
                <a:latin typeface="Times New Roman" pitchFamily="18" charset="0"/>
                <a:cs typeface="Times New Roman" pitchFamily="18" charset="0"/>
              </a:rPr>
              <a:t>. </a:t>
            </a:r>
            <a:r>
              <a:rPr lang="ru-RU" sz="1600" b="1" dirty="0">
                <a:latin typeface="Times New Roman" pitchFamily="18" charset="0"/>
                <a:cs typeface="Times New Roman" pitchFamily="18" charset="0"/>
              </a:rPr>
              <a:t>Что Вам не </a:t>
            </a:r>
            <a:r>
              <a:rPr lang="ru-RU" sz="1600" b="1" dirty="0" smtClean="0">
                <a:latin typeface="Times New Roman" pitchFamily="18" charset="0"/>
                <a:cs typeface="Times New Roman" pitchFamily="18" charset="0"/>
              </a:rPr>
              <a:t>понравилось</a:t>
            </a:r>
            <a:r>
              <a:rPr lang="en-US" sz="1600" b="1" dirty="0" smtClean="0">
                <a:latin typeface="Times New Roman" pitchFamily="18" charset="0"/>
                <a:cs typeface="Times New Roman" pitchFamily="18" charset="0"/>
              </a:rPr>
              <a:t> </a:t>
            </a:r>
            <a:endParaRPr lang="ru-RU" sz="1600" dirty="0">
              <a:latin typeface="Times New Roman" pitchFamily="18" charset="0"/>
              <a:cs typeface="Times New Roman" pitchFamily="18" charset="0"/>
            </a:endParaRPr>
          </a:p>
          <a:p>
            <a:r>
              <a:rPr lang="ru-RU" sz="1600" dirty="0">
                <a:latin typeface="Times New Roman" pitchFamily="18" charset="0"/>
                <a:cs typeface="Times New Roman" pitchFamily="18" charset="0"/>
              </a:rPr>
              <a:t>5. </a:t>
            </a:r>
            <a:r>
              <a:rPr lang="ru-RU" sz="1600" b="1" dirty="0">
                <a:latin typeface="Times New Roman" pitchFamily="18" charset="0"/>
                <a:cs typeface="Times New Roman" pitchFamily="18" charset="0"/>
              </a:rPr>
              <a:t>Ваша оценка мероприятия с точки зрения полезности</a:t>
            </a:r>
            <a:r>
              <a:rPr lang="ru-RU" sz="1600" dirty="0">
                <a:latin typeface="Times New Roman" pitchFamily="18" charset="0"/>
                <a:cs typeface="Times New Roman" pitchFamily="18" charset="0"/>
              </a:rPr>
              <a:t> 1 2 3 4 5 6 7 8 9 10</a:t>
            </a:r>
          </a:p>
          <a:p>
            <a:r>
              <a:rPr lang="ru-RU" sz="1600" dirty="0">
                <a:latin typeface="Times New Roman" pitchFamily="18" charset="0"/>
                <a:cs typeface="Times New Roman" pitchFamily="18" charset="0"/>
              </a:rPr>
              <a:t>6. </a:t>
            </a:r>
            <a:r>
              <a:rPr lang="ru-RU" sz="1600" b="1" dirty="0">
                <a:latin typeface="Times New Roman" pitchFamily="18" charset="0"/>
                <a:cs typeface="Times New Roman" pitchFamily="18" charset="0"/>
              </a:rPr>
              <a:t>Ваша оценка ведущего как специалиста</a:t>
            </a:r>
            <a:r>
              <a:rPr lang="ru-RU" sz="1600" dirty="0">
                <a:latin typeface="Times New Roman" pitchFamily="18" charset="0"/>
                <a:cs typeface="Times New Roman" pitchFamily="18" charset="0"/>
              </a:rPr>
              <a:t> 1 2 3 4 5 6 7 8 9 10 </a:t>
            </a:r>
          </a:p>
          <a:p>
            <a:r>
              <a:rPr lang="ru-RU" sz="1600" dirty="0">
                <a:latin typeface="Times New Roman" pitchFamily="18" charset="0"/>
                <a:cs typeface="Times New Roman" pitchFamily="18" charset="0"/>
              </a:rPr>
              <a:t> </a:t>
            </a:r>
          </a:p>
        </p:txBody>
      </p:sp>
    </p:spTree>
    <p:extLst>
      <p:ext uri="{BB962C8B-B14F-4D97-AF65-F5344CB8AC3E}">
        <p14:creationId xmlns:p14="http://schemas.microsoft.com/office/powerpoint/2010/main" val="2439964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Цель мастер-класса </a:t>
            </a:r>
          </a:p>
        </p:txBody>
      </p:sp>
      <p:sp>
        <p:nvSpPr>
          <p:cNvPr id="3" name="Объект 2"/>
          <p:cNvSpPr>
            <a:spLocks noGrp="1"/>
          </p:cNvSpPr>
          <p:nvPr>
            <p:ph idx="1"/>
          </p:nvPr>
        </p:nvSpPr>
        <p:spPr/>
        <p:txBody>
          <a:bodyPr/>
          <a:lstStyle/>
          <a:p>
            <a:r>
              <a:rPr lang="ru-RU" dirty="0" smtClean="0"/>
              <a:t>Повышение </a:t>
            </a:r>
            <a:r>
              <a:rPr lang="ru-RU" dirty="0"/>
              <a:t>профессиональной компетентности педагогов - психологов по использованию </a:t>
            </a:r>
            <a:r>
              <a:rPr lang="ru-RU" dirty="0" err="1"/>
              <a:t>кинезиологических</a:t>
            </a:r>
            <a:r>
              <a:rPr lang="ru-RU" dirty="0"/>
              <a:t> упражнений в работе с детьми, имеющими особые возможности здоровья.</a:t>
            </a:r>
          </a:p>
          <a:p>
            <a:pPr marL="0" indent="0">
              <a:buNone/>
            </a:pPr>
            <a:endParaRPr lang="ru-RU" dirty="0"/>
          </a:p>
          <a:p>
            <a:endParaRPr lang="ru-RU" dirty="0"/>
          </a:p>
        </p:txBody>
      </p:sp>
    </p:spTree>
    <p:extLst>
      <p:ext uri="{BB962C8B-B14F-4D97-AF65-F5344CB8AC3E}">
        <p14:creationId xmlns:p14="http://schemas.microsoft.com/office/powerpoint/2010/main" val="19089735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i="1" dirty="0" smtClean="0"/>
              <a:t>Задачи</a:t>
            </a:r>
            <a:r>
              <a:rPr lang="ru-RU" dirty="0"/>
              <a:t/>
            </a:r>
            <a:br>
              <a:rPr lang="ru-RU" dirty="0"/>
            </a:br>
            <a:endParaRPr lang="ru-RU" dirty="0"/>
          </a:p>
        </p:txBody>
      </p:sp>
      <p:sp>
        <p:nvSpPr>
          <p:cNvPr id="3" name="Объект 2"/>
          <p:cNvSpPr>
            <a:spLocks noGrp="1"/>
          </p:cNvSpPr>
          <p:nvPr>
            <p:ph idx="1"/>
          </p:nvPr>
        </p:nvSpPr>
        <p:spPr/>
        <p:txBody>
          <a:bodyPr>
            <a:normAutofit/>
          </a:bodyPr>
          <a:lstStyle/>
          <a:p>
            <a:r>
              <a:rPr lang="ru-RU" dirty="0" smtClean="0"/>
              <a:t>1.Познакомить </a:t>
            </a:r>
            <a:r>
              <a:rPr lang="ru-RU" dirty="0"/>
              <a:t>участников мастер-класса с эффективными </a:t>
            </a:r>
            <a:r>
              <a:rPr lang="ru-RU" dirty="0" err="1"/>
              <a:t>кинезиологическими</a:t>
            </a:r>
            <a:r>
              <a:rPr lang="ru-RU" dirty="0"/>
              <a:t> комплексами для детей имеющими особые возможности здоровья.</a:t>
            </a:r>
          </a:p>
          <a:p>
            <a:r>
              <a:rPr lang="ru-RU" dirty="0"/>
              <a:t> 2.Разучить с участниками мастер-класса </a:t>
            </a:r>
            <a:r>
              <a:rPr lang="ru-RU" dirty="0" err="1"/>
              <a:t>кинезиологические</a:t>
            </a:r>
            <a:r>
              <a:rPr lang="ru-RU" dirty="0"/>
              <a:t> комплексы, дать им возможность заимствовать элементы психолого-педагогического опыта.</a:t>
            </a:r>
          </a:p>
          <a:p>
            <a:r>
              <a:rPr lang="ru-RU" dirty="0"/>
              <a:t> 3.Закрепить умения участников мастер-класса применять полученные знания в практике.</a:t>
            </a:r>
          </a:p>
          <a:p>
            <a:endParaRPr lang="ru-RU" dirty="0"/>
          </a:p>
        </p:txBody>
      </p:sp>
    </p:spTree>
    <p:extLst>
      <p:ext uri="{BB962C8B-B14F-4D97-AF65-F5344CB8AC3E}">
        <p14:creationId xmlns:p14="http://schemas.microsoft.com/office/powerpoint/2010/main" val="4867162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err="1" smtClean="0"/>
              <a:t>Кинезиология</a:t>
            </a:r>
            <a:r>
              <a:rPr lang="en-US" dirty="0" smtClean="0"/>
              <a:t>-</a:t>
            </a:r>
            <a:endParaRPr lang="ru-RU" dirty="0"/>
          </a:p>
        </p:txBody>
      </p:sp>
      <p:sp>
        <p:nvSpPr>
          <p:cNvPr id="3" name="Объект 2"/>
          <p:cNvSpPr>
            <a:spLocks noGrp="1"/>
          </p:cNvSpPr>
          <p:nvPr>
            <p:ph idx="1"/>
          </p:nvPr>
        </p:nvSpPr>
        <p:spPr/>
        <p:txBody>
          <a:bodyPr/>
          <a:lstStyle/>
          <a:p>
            <a:r>
              <a:rPr lang="ru-RU" dirty="0" smtClean="0"/>
              <a:t>это </a:t>
            </a:r>
            <a:r>
              <a:rPr lang="ru-RU" dirty="0"/>
              <a:t>перспективное научное направление, синтезирующее в себе знания и методы из многих отраслей наук, таких как медицина, педагогика, психология, коррекционная и специальная педагогика, логопедия и многие другие. </a:t>
            </a:r>
          </a:p>
        </p:txBody>
      </p:sp>
    </p:spTree>
    <p:extLst>
      <p:ext uri="{BB962C8B-B14F-4D97-AF65-F5344CB8AC3E}">
        <p14:creationId xmlns:p14="http://schemas.microsoft.com/office/powerpoint/2010/main" val="11008216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Межполушарное взаимодействие </a:t>
            </a:r>
            <a:r>
              <a:rPr lang="en-US" dirty="0" smtClean="0"/>
              <a:t>-</a:t>
            </a:r>
            <a:endParaRPr lang="ru-RU" dirty="0"/>
          </a:p>
        </p:txBody>
      </p:sp>
      <p:sp>
        <p:nvSpPr>
          <p:cNvPr id="3" name="Объект 2"/>
          <p:cNvSpPr>
            <a:spLocks noGrp="1"/>
          </p:cNvSpPr>
          <p:nvPr>
            <p:ph idx="1"/>
          </p:nvPr>
        </p:nvSpPr>
        <p:spPr/>
        <p:txBody>
          <a:bodyPr/>
          <a:lstStyle/>
          <a:p>
            <a:r>
              <a:rPr lang="ru-RU" dirty="0" smtClean="0"/>
              <a:t>особый </a:t>
            </a:r>
            <a:r>
              <a:rPr lang="ru-RU" dirty="0"/>
              <a:t>механизм объединения левого полушария и правого полушария в единую интегративную, целостно работающую систему, формирующийся под влиянием как генетических, так и средовых факторов. </a:t>
            </a:r>
          </a:p>
        </p:txBody>
      </p:sp>
    </p:spTree>
    <p:extLst>
      <p:ext uri="{BB962C8B-B14F-4D97-AF65-F5344CB8AC3E}">
        <p14:creationId xmlns:p14="http://schemas.microsoft.com/office/powerpoint/2010/main" val="14749842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Джордж </a:t>
            </a:r>
            <a:r>
              <a:rPr lang="ru-RU" dirty="0" err="1"/>
              <a:t>Гудхардт</a:t>
            </a:r>
            <a:r>
              <a:rPr lang="ru-RU" dirty="0"/>
              <a:t> </a:t>
            </a:r>
          </a:p>
        </p:txBody>
      </p:sp>
      <p:sp>
        <p:nvSpPr>
          <p:cNvPr id="3" name="Объект 2"/>
          <p:cNvSpPr>
            <a:spLocks noGrp="1"/>
          </p:cNvSpPr>
          <p:nvPr>
            <p:ph idx="1"/>
          </p:nvPr>
        </p:nvSpPr>
        <p:spPr/>
        <p:txBody>
          <a:bodyPr/>
          <a:lstStyle/>
          <a:p>
            <a:r>
              <a:rPr lang="ru-RU" dirty="0"/>
              <a:t>Основатель </a:t>
            </a:r>
            <a:r>
              <a:rPr lang="ru-RU" dirty="0" err="1"/>
              <a:t>кинезиологии</a:t>
            </a:r>
            <a:r>
              <a:rPr lang="ru-RU" dirty="0"/>
              <a:t> в современном виде </a:t>
            </a:r>
            <a:r>
              <a:rPr lang="ru-RU" dirty="0" smtClean="0"/>
              <a:t>американец</a:t>
            </a:r>
            <a:endParaRPr lang="ru-RU" dirty="0"/>
          </a:p>
        </p:txBody>
      </p:sp>
    </p:spTree>
    <p:extLst>
      <p:ext uri="{BB962C8B-B14F-4D97-AF65-F5344CB8AC3E}">
        <p14:creationId xmlns:p14="http://schemas.microsoft.com/office/powerpoint/2010/main" val="20045552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a:t>Методологическая </a:t>
            </a:r>
            <a:r>
              <a:rPr lang="ru-RU" dirty="0" smtClean="0"/>
              <a:t>основа</a:t>
            </a:r>
            <a:endParaRPr lang="ru-RU" dirty="0"/>
          </a:p>
        </p:txBody>
      </p:sp>
      <p:sp>
        <p:nvSpPr>
          <p:cNvPr id="3" name="Объект 2"/>
          <p:cNvSpPr>
            <a:spLocks noGrp="1"/>
          </p:cNvSpPr>
          <p:nvPr>
            <p:ph idx="1"/>
          </p:nvPr>
        </p:nvSpPr>
        <p:spPr/>
        <p:txBody>
          <a:bodyPr>
            <a:normAutofit fontScale="92500"/>
          </a:bodyPr>
          <a:lstStyle/>
          <a:p>
            <a:r>
              <a:rPr lang="ru-RU" dirty="0" smtClean="0"/>
              <a:t>на </a:t>
            </a:r>
            <a:r>
              <a:rPr lang="ru-RU" dirty="0"/>
              <a:t>которую я опиралась в своей работе это научно - практические исследования ученых: </a:t>
            </a:r>
          </a:p>
          <a:p>
            <a:pPr lvl="0"/>
            <a:r>
              <a:rPr lang="ru-RU" dirty="0"/>
              <a:t>Института физиологии детей и подростков АПН (М. М. Кольцова, Е. И. </a:t>
            </a:r>
            <a:r>
              <a:rPr lang="ru-RU" dirty="0" err="1"/>
              <a:t>Исенина</a:t>
            </a:r>
            <a:r>
              <a:rPr lang="ru-RU" dirty="0"/>
              <a:t>, Л. В. </a:t>
            </a:r>
            <a:r>
              <a:rPr lang="ru-RU" dirty="0" err="1"/>
              <a:t>Антакова</a:t>
            </a:r>
            <a:r>
              <a:rPr lang="ru-RU" dirty="0"/>
              <a:t>-Фомина) о связи интеллектуального развития и пальцевой моторики;</a:t>
            </a:r>
          </a:p>
          <a:p>
            <a:pPr lvl="0"/>
            <a:r>
              <a:rPr lang="ru-RU" dirty="0"/>
              <a:t>Работы В. М. Бехтерева, А. Н. Леонтьева, А. Р. </a:t>
            </a:r>
            <a:r>
              <a:rPr lang="ru-RU" dirty="0" err="1"/>
              <a:t>Лурия</a:t>
            </a:r>
            <a:r>
              <a:rPr lang="ru-RU" dirty="0"/>
              <a:t>, Н. С. </a:t>
            </a:r>
            <a:r>
              <a:rPr lang="ru-RU" dirty="0" err="1"/>
              <a:t>Лейтеса</a:t>
            </a:r>
            <a:r>
              <a:rPr lang="ru-RU" dirty="0"/>
              <a:t>, П. Н. Анохина, И. М. Сеченова о влиянии манипуляций рук на функции высшей нервной деятельности, развитие речи. </a:t>
            </a:r>
          </a:p>
          <a:p>
            <a:endParaRPr lang="ru-RU" dirty="0"/>
          </a:p>
        </p:txBody>
      </p:sp>
    </p:spTree>
    <p:extLst>
      <p:ext uri="{BB962C8B-B14F-4D97-AF65-F5344CB8AC3E}">
        <p14:creationId xmlns:p14="http://schemas.microsoft.com/office/powerpoint/2010/main" val="24568048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3600" dirty="0"/>
              <a:t>Комплекс </a:t>
            </a:r>
            <a:r>
              <a:rPr lang="ru-RU" sz="3600" dirty="0" err="1"/>
              <a:t>кинезиологических</a:t>
            </a:r>
            <a:r>
              <a:rPr lang="ru-RU" sz="3600" dirty="0"/>
              <a:t> упражнений </a:t>
            </a:r>
            <a:endParaRPr lang="ru-RU" dirty="0"/>
          </a:p>
        </p:txBody>
      </p:sp>
      <p:sp>
        <p:nvSpPr>
          <p:cNvPr id="3" name="Объект 2"/>
          <p:cNvSpPr>
            <a:spLocks noGrp="1"/>
          </p:cNvSpPr>
          <p:nvPr>
            <p:ph idx="1"/>
          </p:nvPr>
        </p:nvSpPr>
        <p:spPr/>
        <p:txBody>
          <a:bodyPr>
            <a:normAutofit fontScale="92500" lnSpcReduction="10000"/>
          </a:bodyPr>
          <a:lstStyle/>
          <a:p>
            <a:pPr lvl="0"/>
            <a:r>
              <a:rPr lang="ru-RU" dirty="0" smtClean="0"/>
              <a:t>Развивающая </a:t>
            </a:r>
            <a:r>
              <a:rPr lang="ru-RU" dirty="0" err="1"/>
              <a:t>кинезиологическая</a:t>
            </a:r>
            <a:r>
              <a:rPr lang="ru-RU" dirty="0"/>
              <a:t> программа «Гимнастика мозга» Пола </a:t>
            </a:r>
            <a:r>
              <a:rPr lang="ru-RU" dirty="0" err="1"/>
              <a:t>Деннисона</a:t>
            </a:r>
            <a:r>
              <a:rPr lang="ru-RU" dirty="0"/>
              <a:t>;</a:t>
            </a:r>
          </a:p>
          <a:p>
            <a:pPr lvl="0"/>
            <a:r>
              <a:rPr lang="ru-RU" dirty="0"/>
              <a:t>Учебно-методическое пособие «</a:t>
            </a:r>
            <a:r>
              <a:rPr lang="ru-RU" dirty="0" err="1"/>
              <a:t>Кинезиологическая</a:t>
            </a:r>
            <a:r>
              <a:rPr lang="ru-RU" dirty="0"/>
              <a:t> гимнастика против стрессов» В.Ф. Сазонов, Л.П. Кириллова, О.П. </a:t>
            </a:r>
            <a:r>
              <a:rPr lang="ru-RU" dirty="0" err="1"/>
              <a:t>Мосунов</a:t>
            </a:r>
            <a:r>
              <a:rPr lang="ru-RU" dirty="0"/>
              <a:t>;</a:t>
            </a:r>
          </a:p>
          <a:p>
            <a:pPr lvl="0"/>
            <a:r>
              <a:rPr lang="ru-RU" dirty="0"/>
              <a:t>Практическое пособие «Упражнения для психомоторного развития дошкольников» А.Л. Сиротюк. </a:t>
            </a:r>
          </a:p>
          <a:p>
            <a:pPr lvl="0"/>
            <a:r>
              <a:rPr lang="ru-RU" dirty="0"/>
              <a:t>Л.Д. Столяренко «Гимнастика для гармонизации деятельности полушарий мозга».</a:t>
            </a:r>
          </a:p>
          <a:p>
            <a:pPr lvl="0"/>
            <a:r>
              <a:rPr lang="ru-RU" dirty="0"/>
              <a:t>•Пассивная гимнастика для пальцев </a:t>
            </a:r>
            <a:r>
              <a:rPr lang="ru-RU" dirty="0" smtClean="0"/>
              <a:t>рук</a:t>
            </a:r>
            <a:r>
              <a:rPr lang="en-US" dirty="0"/>
              <a:t>.</a:t>
            </a:r>
            <a:endParaRPr lang="ru-RU" dirty="0"/>
          </a:p>
          <a:p>
            <a:endParaRPr lang="ru-RU" dirty="0"/>
          </a:p>
        </p:txBody>
      </p:sp>
    </p:spTree>
    <p:extLst>
      <p:ext uri="{BB962C8B-B14F-4D97-AF65-F5344CB8AC3E}">
        <p14:creationId xmlns:p14="http://schemas.microsoft.com/office/powerpoint/2010/main" val="11529901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Комплекс упражнений:</a:t>
            </a:r>
            <a:br>
              <a:rPr lang="ru-RU" dirty="0"/>
            </a:br>
            <a:endParaRPr lang="ru-RU" dirty="0"/>
          </a:p>
        </p:txBody>
      </p:sp>
      <p:sp>
        <p:nvSpPr>
          <p:cNvPr id="3" name="Объект 2"/>
          <p:cNvSpPr>
            <a:spLocks noGrp="1"/>
          </p:cNvSpPr>
          <p:nvPr>
            <p:ph idx="1"/>
          </p:nvPr>
        </p:nvSpPr>
        <p:spPr>
          <a:xfrm>
            <a:off x="251520" y="1196752"/>
            <a:ext cx="5184576" cy="4846320"/>
          </a:xfrm>
        </p:spPr>
        <p:txBody>
          <a:bodyPr>
            <a:normAutofit/>
          </a:bodyPr>
          <a:lstStyle/>
          <a:p>
            <a:r>
              <a:rPr lang="ru-RU" sz="2000" dirty="0" smtClean="0"/>
              <a:t>1.МАССАЖ </a:t>
            </a:r>
            <a:r>
              <a:rPr lang="ru-RU" sz="2000" dirty="0"/>
              <a:t>ВОЛОСИСТОЙ ЧАСТИ ГОЛОВЫ: левая рука работает с</a:t>
            </a:r>
          </a:p>
          <a:p>
            <a:r>
              <a:rPr lang="ru-RU" sz="2000" dirty="0"/>
              <a:t>правой частью головы, а правая с левой. Начать с поглаживания, затем –</a:t>
            </a:r>
          </a:p>
          <a:p>
            <a:r>
              <a:rPr lang="ru-RU" sz="2000" dirty="0"/>
              <a:t>растирание, т.е. более интенсивные поглаживания, затем – разминание, т.е.</a:t>
            </a:r>
          </a:p>
          <a:p>
            <a:r>
              <a:rPr lang="ru-RU" sz="2000" dirty="0"/>
              <a:t>сдвигание кожи, закончить опять поглаживанием. Делать движения как</a:t>
            </a:r>
          </a:p>
          <a:p>
            <a:r>
              <a:rPr lang="ru-RU" sz="2000" dirty="0"/>
              <a:t>радиальные (от макушки или к макушке), так и поперечные.</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8104" y="1340768"/>
            <a:ext cx="2652427" cy="198417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330665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зящная">
  <a:themeElements>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Изящная">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Изящная">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53</TotalTime>
  <Words>1064</Words>
  <Application>Microsoft Office PowerPoint</Application>
  <PresentationFormat>Экран (4:3)</PresentationFormat>
  <Paragraphs>74</Paragraphs>
  <Slides>14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Изящная</vt:lpstr>
      <vt:lpstr>Мастер класс для педагогов – психологов  </vt:lpstr>
      <vt:lpstr>Цель мастер-класса </vt:lpstr>
      <vt:lpstr>Задачи </vt:lpstr>
      <vt:lpstr>Кинезиология-</vt:lpstr>
      <vt:lpstr>Межполушарное взаимодействие -</vt:lpstr>
      <vt:lpstr>Джордж Гудхардт </vt:lpstr>
      <vt:lpstr>Методологическая основа</vt:lpstr>
      <vt:lpstr>Комплекс кинезиологических упражнений </vt:lpstr>
      <vt:lpstr>Комплекс упражнений: </vt:lpstr>
      <vt:lpstr>Презентация PowerPoint</vt:lpstr>
      <vt:lpstr>Презентация PowerPoint</vt:lpstr>
      <vt:lpstr>Презентация PowerPoint</vt:lpstr>
      <vt:lpstr>Презентация PowerPoint</vt:lpstr>
      <vt:lpstr>Анкета обратной связи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Мастер класс для педагогов – психологов</dc:title>
  <dc:creator>user</dc:creator>
  <cp:lastModifiedBy>кабинет4</cp:lastModifiedBy>
  <cp:revision>12</cp:revision>
  <dcterms:created xsi:type="dcterms:W3CDTF">2023-03-22T01:45:13Z</dcterms:created>
  <dcterms:modified xsi:type="dcterms:W3CDTF">2023-03-27T01:32:10Z</dcterms:modified>
</cp:coreProperties>
</file>